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58" r:id="rId6"/>
    <p:sldId id="267" r:id="rId7"/>
    <p:sldId id="259" r:id="rId8"/>
    <p:sldId id="260" r:id="rId9"/>
    <p:sldId id="263" r:id="rId10"/>
  </p:sldIdLst>
  <p:sldSz cx="18288000" cy="10287000"/>
  <p:notesSz cx="6858000" cy="9144000"/>
  <p:embeddedFontLst>
    <p:embeddedFont>
      <p:font typeface="Elice DigitalBaeum OTF" panose="020B0600000101010101" charset="-127"/>
      <p:regular r:id="rId11"/>
    </p:embeddedFont>
    <p:embeddedFont>
      <p:font typeface="SB 어그로 Bold" panose="02020603020101020101" pitchFamily="18" charset="-127"/>
      <p:regular r:id="rId12"/>
    </p:embeddedFont>
    <p:embeddedFont>
      <p:font typeface="SB 어그로 Light" panose="02020603020101020101" pitchFamily="18" charset="-127"/>
      <p:regular r:id="rId13"/>
    </p:embeddedFont>
    <p:embeddedFont>
      <p:font typeface="SB 어그로 Medium" panose="02020603020101020101" pitchFamily="18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940"/>
    <a:srgbClr val="1B2731"/>
    <a:srgbClr val="F07ADF"/>
    <a:srgbClr val="09123D"/>
    <a:srgbClr val="09032B"/>
    <a:srgbClr val="1B1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6.png"/><Relationship Id="rId21" Type="http://schemas.openxmlformats.org/officeDocument/2006/relationships/image" Target="../media/image29.png"/><Relationship Id="rId7" Type="http://schemas.openxmlformats.org/officeDocument/2006/relationships/image" Target="../media/image3.png"/><Relationship Id="rId12" Type="http://schemas.openxmlformats.org/officeDocument/2006/relationships/image" Target="../media/image15.png"/><Relationship Id="rId17" Type="http://schemas.openxmlformats.org/officeDocument/2006/relationships/image" Target="../media/image25.png"/><Relationship Id="rId2" Type="http://schemas.openxmlformats.org/officeDocument/2006/relationships/image" Target="../media/image5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5.png"/><Relationship Id="rId5" Type="http://schemas.openxmlformats.org/officeDocument/2006/relationships/image" Target="../media/image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10" Type="http://schemas.openxmlformats.org/officeDocument/2006/relationships/image" Target="../media/image49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53.png"/><Relationship Id="rId15" Type="http://schemas.openxmlformats.org/officeDocument/2006/relationships/image" Target="../media/image30.pn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rogramming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T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eam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98400" y="860669"/>
            <a:ext cx="151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</a:t>
            </a: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5471991"/>
            <a:ext cx="7728372" cy="3599717"/>
          </a:xfrm>
          <a:prstGeom prst="rect">
            <a:avLst/>
          </a:prstGeom>
          <a:effectLst>
            <a:outerShdw blurRad="96753" dist="47952" dir="2700000">
              <a:srgbClr val="000000">
                <a:alpha val="45000"/>
              </a:srgbClr>
            </a:outerShdw>
          </a:effectLst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0996" y="5797550"/>
            <a:ext cx="203200" cy="203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1996" y="5797550"/>
            <a:ext cx="203200" cy="203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2996" y="5797550"/>
            <a:ext cx="203200" cy="203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038373" y="6446714"/>
            <a:ext cx="4000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2400" dirty="0">
                <a:solidFill>
                  <a:schemeClr val="accent1"/>
                </a:solidFill>
                <a:latin typeface="SB 어그로 Bold" panose="02020603020101020101" pitchFamily="18" charset="-127"/>
              </a:rPr>
              <a:t>Void Main </a:t>
            </a:r>
            <a:r>
              <a:rPr lang="en-US" sz="2400" dirty="0">
                <a:solidFill>
                  <a:srgbClr val="FFFFFF"/>
                </a:solidFill>
                <a:latin typeface="SB 어그로 Bold" panose="02020603020101020101" pitchFamily="18" charset="-127"/>
              </a:rPr>
              <a:t>(</a:t>
            </a:r>
            <a:r>
              <a:rPr lang="en-US" sz="2400" dirty="0">
                <a:solidFill>
                  <a:srgbClr val="FFFF00"/>
                </a:solidFill>
                <a:latin typeface="SB 어그로 Bold" panose="02020603020101020101" pitchFamily="18" charset="-127"/>
              </a:rPr>
              <a:t>Team 14</a:t>
            </a:r>
            <a:r>
              <a:rPr lang="ko-KR" altLang="en-US" sz="2400" dirty="0">
                <a:solidFill>
                  <a:srgbClr val="FFFF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조</a:t>
            </a:r>
            <a:r>
              <a:rPr lang="en-US" altLang="ko-KR" sz="2400" dirty="0">
                <a:solidFill>
                  <a:srgbClr val="FFFFF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)</a:t>
            </a:r>
            <a:endParaRPr lang="en-US" sz="2400" b="0" i="0" u="none" strike="noStrike" dirty="0">
              <a:solidFill>
                <a:srgbClr val="FFFFFF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607550" y="5471991"/>
            <a:ext cx="368300" cy="434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 </a:t>
            </a:r>
            <a:r>
              <a:rPr lang="en-US" sz="16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</a:t>
            </a:r>
          </a:p>
          <a:p>
            <a:pPr lvl="0" algn="l">
              <a:lnSpc>
                <a:spcPct val="163510"/>
              </a:lnSpc>
            </a:pPr>
            <a:endParaRPr lang="en-US" sz="5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  <a:p>
            <a:pPr lvl="0" algn="l">
              <a:lnSpc>
                <a:spcPct val="163510"/>
              </a:lnSpc>
            </a:pPr>
            <a:r>
              <a:rPr lang="en-US" sz="16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</a:t>
            </a:r>
          </a:p>
          <a:p>
            <a:pPr lvl="0" algn="l">
              <a:lnSpc>
                <a:spcPct val="163510"/>
              </a:lnSpc>
            </a:pPr>
            <a:endParaRPr lang="en-US" sz="5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  <a:p>
            <a:pPr lvl="0" algn="l">
              <a:lnSpc>
                <a:spcPct val="163510"/>
              </a:lnSpc>
            </a:pPr>
            <a:r>
              <a:rPr lang="en-US" sz="16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3</a:t>
            </a:r>
          </a:p>
          <a:p>
            <a:pPr lvl="0" algn="l">
              <a:lnSpc>
                <a:spcPct val="163510"/>
              </a:lnSpc>
            </a:pPr>
            <a:endParaRPr lang="en-US" sz="5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  <a:p>
            <a:pPr lvl="0" algn="l">
              <a:lnSpc>
                <a:spcPct val="163510"/>
              </a:lnSpc>
            </a:pPr>
            <a:r>
              <a:rPr lang="en-US" sz="16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4</a:t>
            </a:r>
          </a:p>
          <a:p>
            <a:pPr lvl="0" algn="l">
              <a:lnSpc>
                <a:spcPct val="163510"/>
              </a:lnSpc>
            </a:pPr>
            <a:endParaRPr lang="en-US" sz="16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9975850" y="6954349"/>
            <a:ext cx="530420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2400" dirty="0" err="1">
                <a:solidFill>
                  <a:srgbClr val="00B050"/>
                </a:solidFill>
                <a:latin typeface="SB 어그로 Bold" panose="02020603020101020101" pitchFamily="18" charset="-127"/>
              </a:rPr>
              <a:t>Console</a:t>
            </a:r>
            <a:r>
              <a:rPr lang="en-US" sz="2400" dirty="0" err="1">
                <a:solidFill>
                  <a:srgbClr val="FFFFFF"/>
                </a:solidFill>
                <a:latin typeface="SB 어그로 Bold" panose="02020603020101020101" pitchFamily="18" charset="-127"/>
              </a:rPr>
              <a:t>.</a:t>
            </a:r>
            <a:r>
              <a:rPr lang="en-US" sz="2400" dirty="0" err="1">
                <a:solidFill>
                  <a:srgbClr val="FFFF00"/>
                </a:solidFill>
                <a:latin typeface="SB 어그로 Bold" panose="02020603020101020101" pitchFamily="18" charset="-127"/>
              </a:rPr>
              <a:t>WriteLine</a:t>
            </a:r>
            <a:r>
              <a:rPr lang="en-US" sz="2400" dirty="0">
                <a:solidFill>
                  <a:schemeClr val="bg1"/>
                </a:solidFill>
                <a:latin typeface="SB 어그로 Bold" panose="02020603020101020101" pitchFamily="18" charset="-127"/>
              </a:rPr>
              <a:t>(</a:t>
            </a:r>
            <a:r>
              <a:rPr lang="en-US" sz="2400" dirty="0">
                <a:solidFill>
                  <a:schemeClr val="accent6"/>
                </a:solidFill>
                <a:latin typeface="SB 어그로 Bold" panose="02020603020101020101" pitchFamily="18" charset="-127"/>
              </a:rPr>
              <a:t>“GLSK”</a:t>
            </a:r>
            <a:r>
              <a:rPr lang="en-US" sz="2400" dirty="0">
                <a:solidFill>
                  <a:schemeClr val="bg1"/>
                </a:solidFill>
                <a:latin typeface="SB 어그로 Bold" panose="02020603020101020101" pitchFamily="18" charset="-127"/>
              </a:rPr>
              <a:t>);</a:t>
            </a:r>
            <a:endParaRPr lang="en-US" sz="2400" b="0" i="0" u="none" strike="noStrike" dirty="0">
              <a:solidFill>
                <a:schemeClr val="bg1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9987573" y="7790472"/>
            <a:ext cx="683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2400" dirty="0">
                <a:solidFill>
                  <a:schemeClr val="accent1"/>
                </a:solidFill>
                <a:latin typeface="SB 어그로 Bold" panose="02020603020101020101" pitchFamily="18" charset="-127"/>
              </a:rPr>
              <a:t>String</a:t>
            </a:r>
            <a:r>
              <a:rPr lang="en-US" sz="2400" dirty="0">
                <a:solidFill>
                  <a:schemeClr val="bg1"/>
                </a:solidFill>
                <a:latin typeface="SB 어그로 Bold" panose="02020603020101020101" pitchFamily="18" charset="-127"/>
              </a:rPr>
              <a:t>[ ]</a:t>
            </a:r>
            <a:r>
              <a:rPr lang="en-US" sz="2400" dirty="0">
                <a:solidFill>
                  <a:schemeClr val="accent1"/>
                </a:solidFill>
                <a:latin typeface="SB 어그로 Bold" panose="02020603020101020101" pitchFamily="18" charset="-127"/>
              </a:rPr>
              <a:t> 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  <a:latin typeface="SB 어그로 Bold" panose="02020603020101020101" pitchFamily="18" charset="-127"/>
              </a:rPr>
              <a:t>Name</a:t>
            </a:r>
            <a:r>
              <a:rPr lang="en-US" sz="2400" dirty="0">
                <a:solidFill>
                  <a:srgbClr val="FFFFFF"/>
                </a:solidFill>
                <a:latin typeface="SB 어그로 Bold" panose="02020603020101020101" pitchFamily="18" charset="-127"/>
              </a:rPr>
              <a:t> =</a:t>
            </a:r>
          </a:p>
          <a:p>
            <a:pPr lvl="0" algn="l">
              <a:lnSpc>
                <a:spcPct val="163510"/>
              </a:lnSpc>
            </a:pPr>
            <a:r>
              <a:rPr lang="en-US" sz="2400" dirty="0">
                <a:solidFill>
                  <a:schemeClr val="bg1"/>
                </a:solidFill>
                <a:latin typeface="SB 어그로 Bold" panose="02020603020101020101" pitchFamily="18" charset="-127"/>
              </a:rPr>
              <a:t>{</a:t>
            </a:r>
            <a:r>
              <a:rPr lang="en-US" sz="2400" dirty="0">
                <a:solidFill>
                  <a:schemeClr val="accent6"/>
                </a:solidFill>
                <a:latin typeface="SB 어그로 Bold" panose="02020603020101020101" pitchFamily="18" charset="-127"/>
              </a:rPr>
              <a:t>“</a:t>
            </a:r>
            <a:r>
              <a:rPr lang="ko-KR" altLang="en-US" sz="2400" dirty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성요셉</a:t>
            </a:r>
            <a:r>
              <a:rPr lang="en-US" altLang="ko-KR" sz="2400" dirty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” ,  “</a:t>
            </a:r>
            <a:r>
              <a:rPr lang="ko-KR" altLang="en-US" sz="2400" dirty="0" err="1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고한백</a:t>
            </a:r>
            <a:r>
              <a:rPr lang="en-US" altLang="ko-KR" sz="2400" dirty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“  , “</a:t>
            </a:r>
            <a:r>
              <a:rPr lang="ko-KR" altLang="en-US" sz="2400" dirty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이호영</a:t>
            </a:r>
            <a:r>
              <a:rPr lang="en-US" altLang="ko-KR" sz="2400" dirty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” ,  “</a:t>
            </a:r>
            <a:r>
              <a:rPr lang="ko-KR" altLang="en-US" sz="2400" dirty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김동현</a:t>
            </a:r>
            <a:r>
              <a:rPr lang="en-US" altLang="ko-KR" sz="2400" dirty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A”</a:t>
            </a:r>
            <a:r>
              <a:rPr lang="en-US" sz="2400" dirty="0">
                <a:solidFill>
                  <a:srgbClr val="FFFFFF"/>
                </a:solidFill>
                <a:latin typeface="SB 어그로 Bold" panose="02020603020101020101" pitchFamily="18" charset="-127"/>
              </a:rPr>
              <a:t>};</a:t>
            </a:r>
            <a:endParaRPr lang="en-US" sz="2400" b="0" i="0" u="none" strike="noStrike" dirty="0">
              <a:solidFill>
                <a:srgbClr val="FFFFFF"/>
              </a:solidFill>
              <a:latin typeface="SB 어그로 Bold" panose="02020603020101020101" pitchFamily="18" charset="-127"/>
            </a:endParaRPr>
          </a:p>
        </p:txBody>
      </p:sp>
      <p:pic>
        <p:nvPicPr>
          <p:cNvPr id="2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2959" y="6106868"/>
            <a:ext cx="2615282" cy="2899264"/>
          </a:xfrm>
          <a:prstGeom prst="rect">
            <a:avLst/>
          </a:prstGeom>
          <a:effectLst>
            <a:outerShdw blurRad="912198" dir="2700000">
              <a:srgbClr val="1C2939">
                <a:alpha val="50000"/>
              </a:srgbClr>
            </a:outerShdw>
          </a:effectLst>
        </p:spPr>
      </p:pic>
      <p:sp>
        <p:nvSpPr>
          <p:cNvPr id="29" name="TextBox 20"/>
          <p:cNvSpPr txBox="1"/>
          <p:nvPr/>
        </p:nvSpPr>
        <p:spPr>
          <a:xfrm>
            <a:off x="2053492" y="4128233"/>
            <a:ext cx="10045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en-US" altLang="ko-KR" sz="7800" b="0" i="0" u="none" strike="noStrike" spc="-6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TEAM</a:t>
            </a:r>
            <a:r>
              <a:rPr lang="en-US" altLang="ko-KR" sz="7800" b="0" i="0" u="none" strike="noStrike" spc="-6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Project</a:t>
            </a:r>
            <a:r>
              <a:rPr lang="en-US" altLang="ko-KR" sz="7800" spc="-6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;</a:t>
            </a:r>
            <a:endParaRPr lang="ko-KR" altLang="ko-KR" sz="7800" b="0" i="0" u="none" strike="noStrike" spc="-6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1354992" y="1867633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{</a:t>
            </a:r>
          </a:p>
        </p:txBody>
      </p:sp>
      <p:sp>
        <p:nvSpPr>
          <p:cNvPr id="31" name="TextBox 22"/>
          <p:cNvSpPr txBox="1"/>
          <p:nvPr/>
        </p:nvSpPr>
        <p:spPr>
          <a:xfrm>
            <a:off x="2463800" y="2010997"/>
            <a:ext cx="13538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1000" spc="-6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스파르타</a:t>
            </a:r>
            <a:r>
              <a:rPr lang="en-US" altLang="ko-KR" sz="11000" b="0" i="0" u="none" strike="noStrike" spc="-6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1000" spc="-6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던전</a:t>
            </a:r>
            <a:r>
              <a:rPr lang="en-US" altLang="ko-KR" sz="11000" spc="-6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_GLSK</a:t>
            </a:r>
            <a:endParaRPr lang="ko-KR" altLang="ko-KR" sz="11000" b="0" i="0" u="none" strike="noStrike" spc="-6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659685" y="8509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36300" y="863600"/>
            <a:ext cx="1841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introduce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8208" y="850900"/>
            <a:ext cx="3416300" cy="584200"/>
          </a:xfrm>
          <a:prstGeom prst="rect">
            <a:avLst/>
          </a:prstGeom>
        </p:spPr>
      </p:pic>
      <p:pic>
        <p:nvPicPr>
          <p:cNvPr id="33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00" y="3363043"/>
            <a:ext cx="4510509" cy="2730500"/>
          </a:xfrm>
          <a:prstGeom prst="rect">
            <a:avLst/>
          </a:prstGeom>
        </p:spPr>
      </p:pic>
      <p:pic>
        <p:nvPicPr>
          <p:cNvPr id="34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3257062"/>
            <a:ext cx="4510512" cy="449323"/>
          </a:xfrm>
          <a:prstGeom prst="rect">
            <a:avLst/>
          </a:prstGeom>
        </p:spPr>
      </p:pic>
      <p:pic>
        <p:nvPicPr>
          <p:cNvPr id="35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780" y="3257062"/>
            <a:ext cx="414760" cy="449323"/>
          </a:xfrm>
          <a:prstGeom prst="rect">
            <a:avLst/>
          </a:prstGeom>
        </p:spPr>
      </p:pic>
      <p:pic>
        <p:nvPicPr>
          <p:cNvPr id="36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2862" y="3430923"/>
            <a:ext cx="101600" cy="101600"/>
          </a:xfrm>
          <a:prstGeom prst="rect">
            <a:avLst/>
          </a:prstGeom>
        </p:spPr>
      </p:pic>
      <p:sp>
        <p:nvSpPr>
          <p:cNvPr id="37" name="TextBox 55"/>
          <p:cNvSpPr txBox="1"/>
          <p:nvPr/>
        </p:nvSpPr>
        <p:spPr>
          <a:xfrm>
            <a:off x="2036885" y="1943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SB 어그로 Bold" panose="02020603020101020101" pitchFamily="18" charset="-127"/>
              </a:rPr>
              <a:t>// Table of Contents</a:t>
            </a:r>
          </a:p>
          <a:p>
            <a:pPr lvl="0" algn="l">
              <a:lnSpc>
                <a:spcPct val="141100"/>
              </a:lnSpc>
            </a:pPr>
            <a:r>
              <a:rPr lang="en-US" spc="100" dirty="0">
                <a:solidFill>
                  <a:srgbClr val="CACACA"/>
                </a:solidFill>
                <a:latin typeface="SB 어그로 Bold" panose="02020603020101020101" pitchFamily="18" charset="-127"/>
              </a:rPr>
              <a:t>Public void</a:t>
            </a:r>
            <a:r>
              <a:rPr lang="en-US" sz="1800" b="0" i="0" u="none" strike="noStrike" spc="100" dirty="0">
                <a:solidFill>
                  <a:srgbClr val="CACACA"/>
                </a:solidFill>
                <a:latin typeface="SB 어그로 Bold" panose="02020603020101020101" pitchFamily="18" charset="-127"/>
              </a:rPr>
              <a:t> </a:t>
            </a:r>
            <a:r>
              <a:rPr lang="en-US" sz="1800" b="0" i="0" u="none" strike="noStrike" spc="100" dirty="0">
                <a:solidFill>
                  <a:srgbClr val="E6FD72"/>
                </a:solidFill>
                <a:latin typeface="SB 어그로 Bold" panose="02020603020101020101" pitchFamily="18" charset="-127"/>
              </a:rPr>
              <a:t>contents()</a:t>
            </a:r>
          </a:p>
        </p:txBody>
      </p:sp>
      <p:sp>
        <p:nvSpPr>
          <p:cNvPr id="38" name="TextBox 68"/>
          <p:cNvSpPr txBox="1"/>
          <p:nvPr/>
        </p:nvSpPr>
        <p:spPr>
          <a:xfrm>
            <a:off x="3919415" y="525214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  <a:ea typeface="SB 어그로 Bold" panose="02020603020101020101" pitchFamily="18" charset="-127"/>
              </a:rPr>
              <a:t>Project introduce</a:t>
            </a: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</a:p>
        </p:txBody>
      </p:sp>
      <p:sp>
        <p:nvSpPr>
          <p:cNvPr id="39" name="TextBox 69"/>
          <p:cNvSpPr txBox="1"/>
          <p:nvPr/>
        </p:nvSpPr>
        <p:spPr>
          <a:xfrm>
            <a:off x="3669153" y="336304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01</a:t>
            </a:r>
          </a:p>
        </p:txBody>
      </p:sp>
      <p:sp>
        <p:nvSpPr>
          <p:cNvPr id="21" name="TextBox 67"/>
          <p:cNvSpPr txBox="1"/>
          <p:nvPr/>
        </p:nvSpPr>
        <p:spPr>
          <a:xfrm>
            <a:off x="3975577" y="4268662"/>
            <a:ext cx="3502769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</a:t>
            </a:r>
            <a:r>
              <a:rPr lang="en-US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</a:t>
            </a:r>
            <a:r>
              <a:rPr lang="en-US" sz="3800" b="1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</a:p>
          <a:p>
            <a:pPr lvl="0" algn="ctr">
              <a:lnSpc>
                <a:spcPct val="97940"/>
              </a:lnSpc>
            </a:pPr>
            <a:r>
              <a:rPr lang="ko-KR" altLang="en-US" sz="3800" b="1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팀원 </a:t>
            </a:r>
            <a:r>
              <a:rPr lang="ko-KR" altLang="en-US" sz="3800" b="1" spc="-3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소개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9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955" y="3363043"/>
            <a:ext cx="4510509" cy="2730500"/>
          </a:xfrm>
          <a:prstGeom prst="rect">
            <a:avLst/>
          </a:prstGeom>
        </p:spPr>
      </p:pic>
      <p:pic>
        <p:nvPicPr>
          <p:cNvPr id="30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1955" y="3257062"/>
            <a:ext cx="4510512" cy="449323"/>
          </a:xfrm>
          <a:prstGeom prst="rect">
            <a:avLst/>
          </a:prstGeom>
        </p:spPr>
      </p:pic>
      <p:pic>
        <p:nvPicPr>
          <p:cNvPr id="31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88135" y="3257062"/>
            <a:ext cx="414760" cy="449323"/>
          </a:xfrm>
          <a:prstGeom prst="rect">
            <a:avLst/>
          </a:prstGeom>
        </p:spPr>
      </p:pic>
      <p:pic>
        <p:nvPicPr>
          <p:cNvPr id="32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94217" y="3430923"/>
            <a:ext cx="101600" cy="101600"/>
          </a:xfrm>
          <a:prstGeom prst="rect">
            <a:avLst/>
          </a:prstGeom>
        </p:spPr>
      </p:pic>
      <p:sp>
        <p:nvSpPr>
          <p:cNvPr id="40" name="TextBox 68"/>
          <p:cNvSpPr txBox="1"/>
          <p:nvPr/>
        </p:nvSpPr>
        <p:spPr>
          <a:xfrm>
            <a:off x="11160770" y="525214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“Demonstrate Video"</a:t>
            </a:r>
          </a:p>
        </p:txBody>
      </p:sp>
      <p:sp>
        <p:nvSpPr>
          <p:cNvPr id="41" name="TextBox 69"/>
          <p:cNvSpPr txBox="1"/>
          <p:nvPr/>
        </p:nvSpPr>
        <p:spPr>
          <a:xfrm>
            <a:off x="10910508" y="336304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02</a:t>
            </a:r>
          </a:p>
        </p:txBody>
      </p:sp>
      <p:sp>
        <p:nvSpPr>
          <p:cNvPr id="42" name="TextBox 67"/>
          <p:cNvSpPr txBox="1"/>
          <p:nvPr/>
        </p:nvSpPr>
        <p:spPr>
          <a:xfrm>
            <a:off x="11160770" y="4268662"/>
            <a:ext cx="3809193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7940"/>
              </a:lnSpc>
            </a:pPr>
            <a:r>
              <a:rPr lang="ko-KR" altLang="en-US" sz="3800" b="1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 </a:t>
            </a:r>
            <a:r>
              <a:rPr lang="ko-KR" altLang="en-US" sz="3800" b="1" spc="-3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과정</a:t>
            </a:r>
            <a:r>
              <a:rPr lang="en-US" altLang="ko-KR" sz="3800" b="1" spc="-3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  <a:endParaRPr lang="en-US" altLang="ko-KR" sz="3800" b="1" spc="-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97940"/>
              </a:lnSpc>
            </a:pPr>
            <a:r>
              <a:rPr lang="ko-KR" altLang="en-US" sz="3800" b="1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시연 영상</a:t>
            </a:r>
            <a:r>
              <a:rPr lang="en-US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</a:t>
            </a:r>
            <a:r>
              <a:rPr lang="ko-KR" altLang="en-US" sz="3800" b="1" spc="-3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재생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43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00" y="6457463"/>
            <a:ext cx="4510509" cy="2730500"/>
          </a:xfrm>
          <a:prstGeom prst="rect">
            <a:avLst/>
          </a:prstGeom>
        </p:spPr>
      </p:pic>
      <p:pic>
        <p:nvPicPr>
          <p:cNvPr id="44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6351482"/>
            <a:ext cx="4510512" cy="449323"/>
          </a:xfrm>
          <a:prstGeom prst="rect">
            <a:avLst/>
          </a:prstGeom>
        </p:spPr>
      </p:pic>
      <p:pic>
        <p:nvPicPr>
          <p:cNvPr id="45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780" y="6351482"/>
            <a:ext cx="414760" cy="449323"/>
          </a:xfrm>
          <a:prstGeom prst="rect">
            <a:avLst/>
          </a:prstGeom>
        </p:spPr>
      </p:pic>
      <p:pic>
        <p:nvPicPr>
          <p:cNvPr id="46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2862" y="6525343"/>
            <a:ext cx="101600" cy="101600"/>
          </a:xfrm>
          <a:prstGeom prst="rect">
            <a:avLst/>
          </a:prstGeom>
        </p:spPr>
      </p:pic>
      <p:sp>
        <p:nvSpPr>
          <p:cNvPr id="47" name="TextBox 68"/>
          <p:cNvSpPr txBox="1"/>
          <p:nvPr/>
        </p:nvSpPr>
        <p:spPr>
          <a:xfrm>
            <a:off x="3919415" y="834656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“Trouble Shooting"</a:t>
            </a:r>
          </a:p>
        </p:txBody>
      </p:sp>
      <p:sp>
        <p:nvSpPr>
          <p:cNvPr id="48" name="TextBox 69"/>
          <p:cNvSpPr txBox="1"/>
          <p:nvPr/>
        </p:nvSpPr>
        <p:spPr>
          <a:xfrm>
            <a:off x="3669153" y="645746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03</a:t>
            </a:r>
          </a:p>
        </p:txBody>
      </p:sp>
      <p:sp>
        <p:nvSpPr>
          <p:cNvPr id="49" name="TextBox 67"/>
          <p:cNvSpPr txBox="1"/>
          <p:nvPr/>
        </p:nvSpPr>
        <p:spPr>
          <a:xfrm>
            <a:off x="3975577" y="7363082"/>
            <a:ext cx="3502769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1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트러블</a:t>
            </a:r>
            <a:r>
              <a:rPr lang="en-US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</a:t>
            </a:r>
            <a:r>
              <a:rPr lang="ko-KR" altLang="en-US" sz="3800" b="1" spc="-3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슈팅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57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955" y="6457463"/>
            <a:ext cx="4510509" cy="2730500"/>
          </a:xfrm>
          <a:prstGeom prst="rect">
            <a:avLst/>
          </a:prstGeom>
        </p:spPr>
      </p:pic>
      <p:pic>
        <p:nvPicPr>
          <p:cNvPr id="58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1955" y="6351482"/>
            <a:ext cx="4510512" cy="449323"/>
          </a:xfrm>
          <a:prstGeom prst="rect">
            <a:avLst/>
          </a:prstGeom>
        </p:spPr>
      </p:pic>
      <p:pic>
        <p:nvPicPr>
          <p:cNvPr id="59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88135" y="6351482"/>
            <a:ext cx="414760" cy="449323"/>
          </a:xfrm>
          <a:prstGeom prst="rect">
            <a:avLst/>
          </a:prstGeom>
        </p:spPr>
      </p:pic>
      <p:pic>
        <p:nvPicPr>
          <p:cNvPr id="60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94217" y="6525343"/>
            <a:ext cx="101600" cy="101600"/>
          </a:xfrm>
          <a:prstGeom prst="rect">
            <a:avLst/>
          </a:prstGeom>
        </p:spPr>
      </p:pic>
      <p:sp>
        <p:nvSpPr>
          <p:cNvPr id="61" name="TextBox 68"/>
          <p:cNvSpPr txBox="1"/>
          <p:nvPr/>
        </p:nvSpPr>
        <p:spPr>
          <a:xfrm>
            <a:off x="11160770" y="834656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  <a:ea typeface="SB 어그로 Bold" panose="02020603020101020101" pitchFamily="18" charset="-127"/>
              </a:rPr>
              <a:t>Project Thoughts</a:t>
            </a: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</a:p>
        </p:txBody>
      </p:sp>
      <p:sp>
        <p:nvSpPr>
          <p:cNvPr id="62" name="TextBox 69"/>
          <p:cNvSpPr txBox="1"/>
          <p:nvPr/>
        </p:nvSpPr>
        <p:spPr>
          <a:xfrm>
            <a:off x="10910508" y="645746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04</a:t>
            </a:r>
          </a:p>
        </p:txBody>
      </p:sp>
      <p:sp>
        <p:nvSpPr>
          <p:cNvPr id="63" name="TextBox 67"/>
          <p:cNvSpPr txBox="1"/>
          <p:nvPr/>
        </p:nvSpPr>
        <p:spPr>
          <a:xfrm>
            <a:off x="11216932" y="7363082"/>
            <a:ext cx="3502769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1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</a:t>
            </a:r>
            <a:endParaRPr lang="en-US" altLang="ko-KR" sz="3800" b="1" spc="-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97940"/>
              </a:lnSpc>
            </a:pPr>
            <a:r>
              <a:rPr lang="ko-KR" altLang="en-US" sz="3800" b="1" i="0" u="none" strike="noStrike" spc="-3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소감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Demonstrate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700" y="850900"/>
            <a:ext cx="22479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661650" y="89535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Team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pic>
        <p:nvPicPr>
          <p:cNvPr id="22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7364" y="1733550"/>
            <a:ext cx="152400" cy="1460500"/>
          </a:xfrm>
          <a:prstGeom prst="rect">
            <a:avLst/>
          </a:prstGeom>
        </p:spPr>
      </p:pic>
      <p:pic>
        <p:nvPicPr>
          <p:cNvPr id="24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25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9100" y="3263900"/>
            <a:ext cx="11277600" cy="330200"/>
          </a:xfrm>
          <a:prstGeom prst="rect">
            <a:avLst/>
          </a:prstGeom>
        </p:spPr>
      </p:pic>
      <p:pic>
        <p:nvPicPr>
          <p:cNvPr id="27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8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pic>
        <p:nvPicPr>
          <p:cNvPr id="29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9100" y="6299200"/>
            <a:ext cx="11277600" cy="330200"/>
          </a:xfrm>
          <a:prstGeom prst="rect">
            <a:avLst/>
          </a:prstGeom>
        </p:spPr>
      </p:pic>
      <p:pic>
        <p:nvPicPr>
          <p:cNvPr id="30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</p:spPr>
      </p:pic>
      <p:pic>
        <p:nvPicPr>
          <p:cNvPr id="31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11600" y="6451600"/>
            <a:ext cx="101600" cy="101600"/>
          </a:xfrm>
          <a:prstGeom prst="rect">
            <a:avLst/>
          </a:prstGeom>
        </p:spPr>
      </p:pic>
      <p:pic>
        <p:nvPicPr>
          <p:cNvPr id="32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400" y="3556000"/>
            <a:ext cx="11277600" cy="2590800"/>
          </a:xfrm>
          <a:prstGeom prst="rect">
            <a:avLst/>
          </a:prstGeom>
        </p:spPr>
      </p:pic>
      <p:pic>
        <p:nvPicPr>
          <p:cNvPr id="33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0007600" y="4864100"/>
            <a:ext cx="2260600" cy="38100"/>
          </a:xfrm>
          <a:prstGeom prst="rect">
            <a:avLst/>
          </a:prstGeom>
        </p:spPr>
      </p:pic>
      <p:pic>
        <p:nvPicPr>
          <p:cNvPr id="34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40400" y="3784600"/>
            <a:ext cx="2197100" cy="2197100"/>
          </a:xfrm>
          <a:prstGeom prst="rect">
            <a:avLst/>
          </a:prstGeom>
        </p:spPr>
      </p:pic>
      <p:pic>
        <p:nvPicPr>
          <p:cNvPr id="36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66100" y="4781550"/>
            <a:ext cx="241300" cy="190500"/>
          </a:xfrm>
          <a:prstGeom prst="rect">
            <a:avLst/>
          </a:prstGeom>
        </p:spPr>
      </p:pic>
      <p:pic>
        <p:nvPicPr>
          <p:cNvPr id="37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7050" y="5111750"/>
            <a:ext cx="241300" cy="190500"/>
          </a:xfrm>
          <a:prstGeom prst="rect">
            <a:avLst/>
          </a:prstGeom>
        </p:spPr>
      </p:pic>
      <p:pic>
        <p:nvPicPr>
          <p:cNvPr id="39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79200" y="3784600"/>
            <a:ext cx="2197100" cy="2197100"/>
          </a:xfrm>
          <a:prstGeom prst="rect">
            <a:avLst/>
          </a:prstGeom>
        </p:spPr>
      </p:pic>
      <p:pic>
        <p:nvPicPr>
          <p:cNvPr id="41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30300" y="4914900"/>
            <a:ext cx="241300" cy="190500"/>
          </a:xfrm>
          <a:prstGeom prst="rect">
            <a:avLst/>
          </a:prstGeom>
        </p:spPr>
      </p:pic>
      <p:pic>
        <p:nvPicPr>
          <p:cNvPr id="42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30300" y="5232400"/>
            <a:ext cx="241300" cy="190500"/>
          </a:xfrm>
          <a:prstGeom prst="rect">
            <a:avLst/>
          </a:prstGeom>
        </p:spPr>
      </p:pic>
      <p:pic>
        <p:nvPicPr>
          <p:cNvPr id="44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2408" y="6704371"/>
            <a:ext cx="11277600" cy="2590800"/>
          </a:xfrm>
          <a:prstGeom prst="rect">
            <a:avLst/>
          </a:prstGeom>
        </p:spPr>
      </p:pic>
      <p:pic>
        <p:nvPicPr>
          <p:cNvPr id="45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0007600" y="7886700"/>
            <a:ext cx="2260600" cy="38100"/>
          </a:xfrm>
          <a:prstGeom prst="rect">
            <a:avLst/>
          </a:prstGeom>
        </p:spPr>
      </p:pic>
      <p:pic>
        <p:nvPicPr>
          <p:cNvPr id="46" name="Picture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40400" y="6819900"/>
            <a:ext cx="2197100" cy="21971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78800" y="7727950"/>
            <a:ext cx="241300" cy="1905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79783" y="8494256"/>
            <a:ext cx="241300" cy="1905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79200" y="6819900"/>
            <a:ext cx="2197100" cy="2197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55700" y="7847371"/>
            <a:ext cx="241300" cy="190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55700" y="8412859"/>
            <a:ext cx="241300" cy="1905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b="0" i="0" u="none" strike="noStrike" spc="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김동현</a:t>
            </a:r>
            <a:r>
              <a:rPr lang="en-US" altLang="ko-KR" sz="3000" spc="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spc="100" dirty="0">
                <a:solidFill>
                  <a:srgbClr val="1C2939"/>
                </a:solidFill>
                <a:highlight>
                  <a:srgbClr val="E6FD72"/>
                </a:highlight>
                <a:latin typeface="Elice DigitalBaeum OTF"/>
              </a:rPr>
              <a:t>T</a:t>
            </a:r>
            <a:r>
              <a:rPr lang="en-US" sz="1200" b="0" i="0" u="none" strike="noStrike" spc="100" dirty="0">
                <a:solidFill>
                  <a:srgbClr val="1C2939"/>
                </a:solidFill>
                <a:highlight>
                  <a:srgbClr val="E6FD72"/>
                </a:highlight>
                <a:latin typeface="Elice DigitalBaeum OTF"/>
              </a:rPr>
              <a:t>eam Member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211300" y="7699488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28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와이어프레임 제작</a:t>
            </a:r>
            <a:endParaRPr lang="en-US" altLang="ko-KR" sz="16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>
              <a:lnSpc>
                <a:spcPct val="1328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아이템 </a:t>
            </a:r>
            <a:r>
              <a:rPr lang="en-US" altLang="ko-KR" sz="16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Database </a:t>
            </a:r>
            <a:r>
              <a:rPr lang="ko-KR" altLang="en-US" sz="16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en-US" altLang="ko-KR" sz="16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>
              <a:lnSpc>
                <a:spcPct val="132800"/>
              </a:lnSpc>
            </a:pPr>
            <a:r>
              <a:rPr lang="ko-KR" altLang="en-US" sz="1600" spc="1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게임오버씬 구현</a:t>
            </a:r>
            <a:endParaRPr lang="ko-KR" altLang="ko-KR" sz="1600" b="0" i="0" u="none" strike="noStrike" spc="1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6" name="TextBox 69"/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spc="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성요셉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7" name="TextBox 70"/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Team Leader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68" name="TextBox 71"/>
          <p:cNvSpPr txBox="1"/>
          <p:nvPr/>
        </p:nvSpPr>
        <p:spPr>
          <a:xfrm>
            <a:off x="8489950" y="4691421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6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전반적인 코드 기초</a:t>
            </a:r>
            <a:endParaRPr lang="en-US" altLang="ko-KR" sz="1600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16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전투</a:t>
            </a:r>
            <a:r>
              <a:rPr lang="en-US" altLang="ko-KR" sz="16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6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길드 </a:t>
            </a:r>
            <a:r>
              <a:rPr lang="en-US" altLang="ko-KR" sz="16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 </a:t>
            </a:r>
            <a:r>
              <a:rPr lang="ko-KR" altLang="en-US" sz="16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altLang="ko-KR" sz="16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16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저장 및 불러오기 기능 구현</a:t>
            </a:r>
            <a:endParaRPr lang="ko-KR" altLang="ko-KR" sz="16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9" name="TextBox 72"/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굴림"/>
              </a:rPr>
              <a:t>&lt;!--   FRONT END  --&gt;</a:t>
            </a:r>
          </a:p>
        </p:txBody>
      </p:sp>
      <p:sp>
        <p:nvSpPr>
          <p:cNvPr id="70" name="TextBox 74"/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굴림"/>
              </a:rPr>
              <a:t>&lt;!--   BACK END  --&gt;</a:t>
            </a:r>
          </a:p>
        </p:txBody>
      </p:sp>
      <p:sp>
        <p:nvSpPr>
          <p:cNvPr id="71" name="TextBox 75"/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spc="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이호영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2" name="TextBox 76"/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spc="100" dirty="0">
                <a:solidFill>
                  <a:srgbClr val="1C2939"/>
                </a:solidFill>
                <a:highlight>
                  <a:srgbClr val="E6FD72"/>
                </a:highlight>
                <a:latin typeface="Elice DigitalBaeum OTF"/>
              </a:rPr>
              <a:t>Team Member</a:t>
            </a: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3" name="TextBox 77"/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8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몬스터 </a:t>
            </a:r>
            <a:r>
              <a:rPr lang="en-US" altLang="ko-KR" sz="18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Database</a:t>
            </a:r>
            <a:r>
              <a:rPr lang="ko-KR" altLang="en-US" sz="18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altLang="ko-KR" sz="18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32800"/>
              </a:lnSpc>
            </a:pPr>
            <a:r>
              <a:rPr lang="ko-KR" altLang="en-US" sz="18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밸런스 조절</a:t>
            </a:r>
            <a:endParaRPr lang="ko-KR" altLang="ko-KR" sz="1800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r>
              <a:rPr lang="en-US" altLang="ko-KR" sz="18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PPT</a:t>
            </a:r>
            <a:r>
              <a:rPr lang="ko-KR" altLang="en-US" sz="18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제작</a:t>
            </a:r>
            <a:endParaRPr lang="ko-KR" altLang="ko-KR" sz="18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endParaRPr lang="ko-KR" sz="16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4" name="TextBox 78"/>
          <p:cNvSpPr txBox="1"/>
          <p:nvPr/>
        </p:nvSpPr>
        <p:spPr>
          <a:xfrm>
            <a:off x="2268105" y="20574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400" b="0" i="0" u="none" strike="noStrike" spc="-400" dirty="0" err="1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</a:t>
            </a:r>
            <a:r>
              <a:rPr lang="ko-KR" altLang="en-US" sz="5400" b="1" spc="-300" dirty="0" err="1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소개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5" name="TextBox 80"/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spc="200" dirty="0" err="1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고한백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6" name="TextBox 81"/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Team Member</a:t>
            </a:r>
          </a:p>
        </p:txBody>
      </p:sp>
      <p:sp>
        <p:nvSpPr>
          <p:cNvPr id="77" name="TextBox 82"/>
          <p:cNvSpPr txBox="1"/>
          <p:nvPr/>
        </p:nvSpPr>
        <p:spPr>
          <a:xfrm>
            <a:off x="14185899" y="4826000"/>
            <a:ext cx="2621395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5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전반적인 </a:t>
            </a:r>
            <a:r>
              <a:rPr lang="en-US" altLang="ko-KR" sz="15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 </a:t>
            </a:r>
            <a:r>
              <a:rPr lang="ko-KR" altLang="en-US" sz="15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en-US" altLang="ko-KR" sz="1500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15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상</a:t>
            </a:r>
            <a:r>
              <a:rPr lang="ko-KR" altLang="en-US" sz="1500" b="0" i="0" u="none" strike="noStrike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점 구매 및 판매기능 구현</a:t>
            </a:r>
            <a:endParaRPr lang="ko-KR" altLang="ko-KR" sz="15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endParaRPr lang="ko-KR" sz="15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77" y="4048414"/>
            <a:ext cx="1625599" cy="1600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406" y="4047000"/>
            <a:ext cx="1594688" cy="16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065" y="7071418"/>
            <a:ext cx="1594688" cy="16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42" y="7095750"/>
            <a:ext cx="1699672" cy="16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8" name="TextBox 64"/>
          <p:cNvSpPr txBox="1"/>
          <p:nvPr/>
        </p:nvSpPr>
        <p:spPr>
          <a:xfrm>
            <a:off x="2305050" y="291465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Team Introduce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50" y="3566391"/>
            <a:ext cx="655782" cy="655782"/>
          </a:xfrm>
          <a:prstGeom prst="rect">
            <a:avLst/>
          </a:prstGeom>
        </p:spPr>
      </p:pic>
      <p:pic>
        <p:nvPicPr>
          <p:cNvPr id="12" name="Picture 33">
            <a:extLst>
              <a:ext uri="{FF2B5EF4-FFF2-40B4-BE49-F238E27FC236}">
                <a16:creationId xmlns:a16="http://schemas.microsoft.com/office/drawing/2014/main" id="{A4333074-F5B1-B48B-BF39-68C31F03B5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66100" y="5427606"/>
            <a:ext cx="241300" cy="190500"/>
          </a:xfrm>
          <a:prstGeom prst="rect">
            <a:avLst/>
          </a:prstGeom>
        </p:spPr>
      </p:pic>
      <p:pic>
        <p:nvPicPr>
          <p:cNvPr id="13" name="Picture 47">
            <a:extLst>
              <a:ext uri="{FF2B5EF4-FFF2-40B4-BE49-F238E27FC236}">
                <a16:creationId xmlns:a16="http://schemas.microsoft.com/office/drawing/2014/main" id="{6E718DE2-F620-0E0D-DBDB-7A9283B84E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66100" y="8087428"/>
            <a:ext cx="241300" cy="190500"/>
          </a:xfrm>
          <a:prstGeom prst="rect">
            <a:avLst/>
          </a:prstGeom>
        </p:spPr>
      </p:pic>
      <p:pic>
        <p:nvPicPr>
          <p:cNvPr id="21" name="Picture 53">
            <a:extLst>
              <a:ext uri="{FF2B5EF4-FFF2-40B4-BE49-F238E27FC236}">
                <a16:creationId xmlns:a16="http://schemas.microsoft.com/office/drawing/2014/main" id="{E794950B-7999-5A76-9881-A4F39734CF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49350" y="8130115"/>
            <a:ext cx="2413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9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659685" y="8509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Development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36300" y="863600"/>
            <a:ext cx="1841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Plan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396" y="819150"/>
            <a:ext cx="3331308" cy="584200"/>
          </a:xfrm>
          <a:prstGeom prst="rect">
            <a:avLst/>
          </a:prstGeom>
        </p:spPr>
      </p:pic>
      <p:pic>
        <p:nvPicPr>
          <p:cNvPr id="50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pic>
        <p:nvPicPr>
          <p:cNvPr id="51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7364" y="1733550"/>
            <a:ext cx="152400" cy="1460500"/>
          </a:xfrm>
          <a:prstGeom prst="rect">
            <a:avLst/>
          </a:prstGeom>
        </p:spPr>
      </p:pic>
      <p:sp>
        <p:nvSpPr>
          <p:cNvPr id="52" name="TextBox 78"/>
          <p:cNvSpPr txBox="1"/>
          <p:nvPr/>
        </p:nvSpPr>
        <p:spPr>
          <a:xfrm>
            <a:off x="2268105" y="20574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</a:t>
            </a:r>
            <a:r>
              <a:rPr lang="ko-KR" altLang="en-US" sz="5400" b="1" spc="-300" dirty="0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과정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3" name="TextBox 64"/>
          <p:cNvSpPr txBox="1"/>
          <p:nvPr/>
        </p:nvSpPr>
        <p:spPr>
          <a:xfrm>
            <a:off x="2305050" y="291465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Team Introduce</a:t>
            </a:r>
          </a:p>
        </p:txBody>
      </p:sp>
      <p:graphicFrame>
        <p:nvGraphicFramePr>
          <p:cNvPr id="65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131240"/>
              </p:ext>
            </p:extLst>
          </p:nvPr>
        </p:nvGraphicFramePr>
        <p:xfrm>
          <a:off x="5674591" y="3194050"/>
          <a:ext cx="11290300" cy="4953000"/>
        </p:xfrm>
        <a:graphic>
          <a:graphicData uri="http://schemas.openxmlformats.org/drawingml/2006/table">
            <a:tbl>
              <a:tblPr/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spc="100" dirty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9.26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9.27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9.30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10.1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10.2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10.4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1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2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3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4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5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6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0691" y="3905250"/>
            <a:ext cx="3822700" cy="508000"/>
          </a:xfrm>
          <a:prstGeom prst="rect">
            <a:avLst/>
          </a:prstGeom>
        </p:spPr>
      </p:pic>
      <p:pic>
        <p:nvPicPr>
          <p:cNvPr id="67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0391" y="4806950"/>
            <a:ext cx="3822700" cy="508000"/>
          </a:xfrm>
          <a:prstGeom prst="rect">
            <a:avLst/>
          </a:prstGeom>
        </p:spPr>
      </p:pic>
      <p:pic>
        <p:nvPicPr>
          <p:cNvPr id="68" name="Picture 23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8900391" y="5683250"/>
            <a:ext cx="5664200" cy="508000"/>
          </a:xfrm>
          <a:prstGeom prst="rect">
            <a:avLst/>
          </a:prstGeom>
        </p:spPr>
      </p:pic>
      <p:pic>
        <p:nvPicPr>
          <p:cNvPr id="69" name="Picture 24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10513291" y="6546850"/>
            <a:ext cx="4838700" cy="508000"/>
          </a:xfrm>
          <a:prstGeom prst="rect">
            <a:avLst/>
          </a:prstGeom>
        </p:spPr>
      </p:pic>
      <p:pic>
        <p:nvPicPr>
          <p:cNvPr id="70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39091" y="7423150"/>
            <a:ext cx="3200400" cy="508000"/>
          </a:xfrm>
          <a:prstGeom prst="rect">
            <a:avLst/>
          </a:prstGeom>
        </p:spPr>
      </p:pic>
      <p:pic>
        <p:nvPicPr>
          <p:cNvPr id="71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9591" y="5632450"/>
            <a:ext cx="5778500" cy="584200"/>
          </a:xfrm>
          <a:prstGeom prst="rect">
            <a:avLst/>
          </a:prstGeom>
        </p:spPr>
      </p:pic>
      <p:pic>
        <p:nvPicPr>
          <p:cNvPr id="72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5191" y="6508750"/>
            <a:ext cx="4902200" cy="584200"/>
          </a:xfrm>
          <a:prstGeom prst="rect">
            <a:avLst/>
          </a:prstGeom>
        </p:spPr>
      </p:pic>
      <p:pic>
        <p:nvPicPr>
          <p:cNvPr id="7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87091" y="3028950"/>
            <a:ext cx="101600" cy="101600"/>
          </a:xfrm>
          <a:prstGeom prst="rect">
            <a:avLst/>
          </a:prstGeom>
        </p:spPr>
      </p:pic>
      <p:sp>
        <p:nvSpPr>
          <p:cNvPr id="74" name="TextBox 45"/>
          <p:cNvSpPr txBox="1"/>
          <p:nvPr/>
        </p:nvSpPr>
        <p:spPr>
          <a:xfrm>
            <a:off x="7820891" y="400685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1600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와이어 프레임</a:t>
            </a:r>
            <a:r>
              <a:rPr lang="en-US" altLang="ko-KR" sz="1600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/ </a:t>
            </a:r>
            <a:r>
              <a:rPr lang="ko-KR" altLang="en-US" sz="1600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기초 </a:t>
            </a:r>
            <a:r>
              <a:rPr lang="en-US" altLang="ko-KR" sz="1600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 </a:t>
            </a:r>
            <a:r>
              <a:rPr lang="ko-KR" altLang="en-US" sz="1600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분류</a:t>
            </a:r>
            <a:endParaRPr lang="ko-KR" sz="16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5" name="TextBox 46"/>
          <p:cNvSpPr txBox="1"/>
          <p:nvPr/>
        </p:nvSpPr>
        <p:spPr>
          <a:xfrm>
            <a:off x="9230591" y="489585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dirty="0" err="1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튜토리얼</a:t>
            </a:r>
            <a:r>
              <a:rPr lang="en-US" altLang="ko-KR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마을</a:t>
            </a:r>
            <a:r>
              <a:rPr lang="en-US" altLang="ko-KR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 </a:t>
            </a:r>
            <a:r>
              <a:rPr lang="ko-KR" altLang="en-US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</a:t>
            </a:r>
            <a:endParaRPr lang="ko-KR" sz="18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6" name="TextBox 47"/>
          <p:cNvSpPr txBox="1"/>
          <p:nvPr/>
        </p:nvSpPr>
        <p:spPr>
          <a:xfrm>
            <a:off x="9901382" y="5772150"/>
            <a:ext cx="3863109" cy="311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Database, </a:t>
            </a:r>
            <a:r>
              <a:rPr lang="ko-KR" altLang="en-US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게임메뉴</a:t>
            </a:r>
            <a:r>
              <a:rPr lang="en-US" altLang="ko-KR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</a:t>
            </a:r>
            <a:r>
              <a:rPr lang="ko-KR" altLang="en-US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</a:t>
            </a:r>
            <a:endParaRPr lang="ko-KR" altLang="ko-KR" sz="1800" b="0" i="0" u="none" strike="noStrike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7" name="TextBox 48"/>
          <p:cNvSpPr txBox="1"/>
          <p:nvPr/>
        </p:nvSpPr>
        <p:spPr>
          <a:xfrm>
            <a:off x="11069782" y="6687127"/>
            <a:ext cx="3672609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전투 및 길드</a:t>
            </a:r>
            <a:r>
              <a:rPr lang="en-US" altLang="ko-KR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퀘스트</a:t>
            </a:r>
            <a:r>
              <a:rPr lang="en-US" altLang="ko-KR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</a:t>
            </a:r>
            <a:r>
              <a:rPr lang="ko-KR" altLang="en-US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휴식</a:t>
            </a:r>
            <a:r>
              <a:rPr lang="en-US" altLang="ko-KR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), </a:t>
            </a:r>
            <a:r>
              <a:rPr lang="ko-KR" altLang="en-US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상점 개발</a:t>
            </a:r>
            <a:endParaRPr lang="ko-KR" altLang="ko-KR" sz="1800" b="0" i="0" u="none" strike="noStrike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8" name="TextBox 49"/>
          <p:cNvSpPr txBox="1"/>
          <p:nvPr/>
        </p:nvSpPr>
        <p:spPr>
          <a:xfrm>
            <a:off x="13764491" y="752475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endParaRPr lang="ko-KR" sz="18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9" name="Picture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8036791" y="3727450"/>
            <a:ext cx="177800" cy="152400"/>
          </a:xfrm>
          <a:prstGeom prst="rect">
            <a:avLst/>
          </a:prstGeom>
        </p:spPr>
      </p:pic>
      <p:pic>
        <p:nvPicPr>
          <p:cNvPr id="80" name="Picture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6042891" y="5937250"/>
            <a:ext cx="4178300" cy="25400"/>
          </a:xfrm>
          <a:prstGeom prst="rect">
            <a:avLst/>
          </a:prstGeom>
        </p:spPr>
      </p:pic>
      <p:pic>
        <p:nvPicPr>
          <p:cNvPr id="81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10800000">
            <a:off x="8036791" y="8020050"/>
            <a:ext cx="177800" cy="152400"/>
          </a:xfrm>
          <a:prstGeom prst="rect">
            <a:avLst/>
          </a:prstGeom>
        </p:spPr>
      </p:pic>
      <p:sp>
        <p:nvSpPr>
          <p:cNvPr id="99" name="TextBox 46"/>
          <p:cNvSpPr txBox="1"/>
          <p:nvPr/>
        </p:nvSpPr>
        <p:spPr>
          <a:xfrm>
            <a:off x="13789891" y="7525905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밸런스 조정</a:t>
            </a:r>
            <a:r>
              <a:rPr lang="en-US" altLang="ko-KR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회고</a:t>
            </a:r>
            <a:endParaRPr lang="ko-KR" sz="18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1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Wire Frame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9159" y="2075295"/>
            <a:ext cx="11539682" cy="7124500"/>
          </a:xfrm>
          <a:prstGeom prst="rect">
            <a:avLst/>
          </a:prstGeom>
          <a:effectLst>
            <a:outerShdw blurRad="202441" dist="69362" dir="2700000">
              <a:srgbClr val="000000">
                <a:alpha val="45000"/>
              </a:srgbClr>
            </a:outerShdw>
          </a:effectLst>
        </p:spPr>
      </p:pic>
      <p:pic>
        <p:nvPicPr>
          <p:cNvPr id="2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98" y="1746249"/>
            <a:ext cx="152400" cy="1460501"/>
          </a:xfrm>
          <a:prstGeom prst="rect">
            <a:avLst/>
          </a:prstGeom>
        </p:spPr>
      </p:pic>
      <p:sp>
        <p:nvSpPr>
          <p:cNvPr id="25" name="TextBox 78"/>
          <p:cNvSpPr txBox="1"/>
          <p:nvPr/>
        </p:nvSpPr>
        <p:spPr>
          <a:xfrm>
            <a:off x="2413000" y="2113395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와이어</a:t>
            </a:r>
            <a:endParaRPr lang="en-US" altLang="ko-KR" sz="5400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5400" spc="-4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프레임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92" y="2448952"/>
            <a:ext cx="11204952" cy="6377186"/>
          </a:xfrm>
          <a:prstGeom prst="rect">
            <a:avLst/>
          </a:prstGeom>
        </p:spPr>
      </p:pic>
      <p:sp>
        <p:nvSpPr>
          <p:cNvPr id="20" name="TextBox 64"/>
          <p:cNvSpPr txBox="1"/>
          <p:nvPr/>
        </p:nvSpPr>
        <p:spPr>
          <a:xfrm>
            <a:off x="2312555" y="320675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Wire Frame</a:t>
            </a:r>
            <a:endParaRPr lang="en-US" sz="1600" b="0" i="0" u="none" strike="noStrike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Demonstrate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video</a:t>
            </a:r>
          </a:p>
        </p:txBody>
      </p:sp>
      <p:pic>
        <p:nvPicPr>
          <p:cNvPr id="2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9159" y="2075295"/>
            <a:ext cx="11539682" cy="7124500"/>
          </a:xfrm>
          <a:prstGeom prst="rect">
            <a:avLst/>
          </a:prstGeom>
          <a:effectLst>
            <a:outerShdw blurRad="202441" dist="69362" dir="2700000">
              <a:srgbClr val="000000">
                <a:alpha val="45000"/>
              </a:srgbClr>
            </a:outerShdw>
          </a:effectLst>
        </p:spPr>
      </p:pic>
      <p:pic>
        <p:nvPicPr>
          <p:cNvPr id="2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8098" y="1746249"/>
            <a:ext cx="152400" cy="1460501"/>
          </a:xfrm>
          <a:prstGeom prst="rect">
            <a:avLst/>
          </a:prstGeom>
        </p:spPr>
      </p:pic>
      <p:sp>
        <p:nvSpPr>
          <p:cNvPr id="25" name="TextBox 78"/>
          <p:cNvSpPr txBox="1"/>
          <p:nvPr/>
        </p:nvSpPr>
        <p:spPr>
          <a:xfrm>
            <a:off x="2413000" y="2113395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 err="1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인게임</a:t>
            </a:r>
            <a:endParaRPr lang="en-US" altLang="ko-KR" sz="5400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5400" spc="-400" dirty="0" err="1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영상</a:t>
            </a:r>
            <a:r>
              <a:rPr lang="ko-KR" altLang="en-US" sz="5400" b="1" spc="-300" dirty="0" err="1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시연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0" name="TextBox 64"/>
          <p:cNvSpPr txBox="1"/>
          <p:nvPr/>
        </p:nvSpPr>
        <p:spPr>
          <a:xfrm>
            <a:off x="2413000" y="3236546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Demonstrate video</a:t>
            </a:r>
            <a:endParaRPr lang="en-US" sz="1600" b="0" i="0" u="none" strike="noStrike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" name="제목 없는 동영상 - Clipchamp로 제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8048" y="2704189"/>
            <a:ext cx="10501904" cy="59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2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30832"/>
            <a:ext cx="12331700" cy="7819568"/>
          </a:xfrm>
          <a:prstGeom prst="rect">
            <a:avLst/>
          </a:prstGeom>
          <a:effectLst>
            <a:outerShdw blurRad="204715" dist="69751" dir="2700000">
              <a:srgbClr val="000000">
                <a:alpha val="45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16000" y="977900"/>
            <a:ext cx="1358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5797" y="6800637"/>
            <a:ext cx="228600" cy="40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731750" y="6337300"/>
            <a:ext cx="228600" cy="40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731750" y="7670800"/>
            <a:ext cx="228600" cy="406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6486525" y="895350"/>
            <a:ext cx="3213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Trouble shooting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35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0775" y="3403387"/>
            <a:ext cx="11277600" cy="2032000"/>
          </a:xfrm>
          <a:prstGeom prst="rect">
            <a:avLst/>
          </a:prstGeom>
        </p:spPr>
      </p:pic>
      <p:pic>
        <p:nvPicPr>
          <p:cNvPr id="36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9916" y="3367072"/>
            <a:ext cx="6085988" cy="2032000"/>
          </a:xfrm>
          <a:prstGeom prst="rect">
            <a:avLst/>
          </a:prstGeom>
        </p:spPr>
      </p:pic>
      <p:pic>
        <p:nvPicPr>
          <p:cNvPr id="37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0775" y="3403387"/>
            <a:ext cx="3321658" cy="2032000"/>
          </a:xfrm>
          <a:prstGeom prst="rect">
            <a:avLst/>
          </a:prstGeom>
        </p:spPr>
      </p:pic>
      <p:pic>
        <p:nvPicPr>
          <p:cNvPr id="38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0775" y="3085887"/>
            <a:ext cx="11277600" cy="330200"/>
          </a:xfrm>
          <a:prstGeom prst="rect">
            <a:avLst/>
          </a:prstGeom>
        </p:spPr>
      </p:pic>
      <p:pic>
        <p:nvPicPr>
          <p:cNvPr id="39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20875" y="3085887"/>
            <a:ext cx="304800" cy="330200"/>
          </a:xfrm>
          <a:prstGeom prst="rect">
            <a:avLst/>
          </a:prstGeom>
        </p:spPr>
      </p:pic>
      <p:pic>
        <p:nvPicPr>
          <p:cNvPr id="40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73275" y="3238287"/>
            <a:ext cx="101600" cy="101600"/>
          </a:xfrm>
          <a:prstGeom prst="rect">
            <a:avLst/>
          </a:prstGeom>
        </p:spPr>
      </p:pic>
      <p:sp>
        <p:nvSpPr>
          <p:cNvPr id="41" name="TextBox 29"/>
          <p:cNvSpPr txBox="1"/>
          <p:nvPr/>
        </p:nvSpPr>
        <p:spPr>
          <a:xfrm>
            <a:off x="8131175" y="3123987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dirty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Problem</a:t>
            </a:r>
            <a:r>
              <a:rPr lang="en-US" sz="1300" b="0" i="0" u="none" strike="noStrike" dirty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 01</a:t>
            </a:r>
          </a:p>
        </p:txBody>
      </p:sp>
      <p:sp>
        <p:nvSpPr>
          <p:cNvPr id="42" name="TextBox 31"/>
          <p:cNvSpPr txBox="1"/>
          <p:nvPr/>
        </p:nvSpPr>
        <p:spPr>
          <a:xfrm>
            <a:off x="3621698" y="4057819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{</a:t>
            </a:r>
          </a:p>
        </p:txBody>
      </p:sp>
      <p:sp>
        <p:nvSpPr>
          <p:cNvPr id="43" name="TextBox 32"/>
          <p:cNvSpPr txBox="1"/>
          <p:nvPr/>
        </p:nvSpPr>
        <p:spPr>
          <a:xfrm>
            <a:off x="5789980" y="4081766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}</a:t>
            </a:r>
          </a:p>
        </p:txBody>
      </p:sp>
      <p:pic>
        <p:nvPicPr>
          <p:cNvPr id="4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0775" y="6210087"/>
            <a:ext cx="11277600" cy="2032000"/>
          </a:xfrm>
          <a:prstGeom prst="rect">
            <a:avLst/>
          </a:prstGeom>
        </p:spPr>
      </p:pic>
      <p:pic>
        <p:nvPicPr>
          <p:cNvPr id="47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0775" y="5892587"/>
            <a:ext cx="11277600" cy="330200"/>
          </a:xfrm>
          <a:prstGeom prst="rect">
            <a:avLst/>
          </a:prstGeom>
        </p:spPr>
      </p:pic>
      <p:pic>
        <p:nvPicPr>
          <p:cNvPr id="48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20875" y="5892587"/>
            <a:ext cx="304800" cy="330200"/>
          </a:xfrm>
          <a:prstGeom prst="rect">
            <a:avLst/>
          </a:prstGeom>
        </p:spPr>
      </p:pic>
      <p:pic>
        <p:nvPicPr>
          <p:cNvPr id="49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73275" y="6044987"/>
            <a:ext cx="101600" cy="101600"/>
          </a:xfrm>
          <a:prstGeom prst="rect">
            <a:avLst/>
          </a:prstGeom>
        </p:spPr>
      </p:pic>
      <p:sp>
        <p:nvSpPr>
          <p:cNvPr id="50" name="TextBox 42"/>
          <p:cNvSpPr txBox="1"/>
          <p:nvPr/>
        </p:nvSpPr>
        <p:spPr>
          <a:xfrm>
            <a:off x="8131175" y="5930687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dirty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Problem</a:t>
            </a:r>
            <a:r>
              <a:rPr lang="en-US" sz="1300" b="0" i="0" u="none" strike="noStrike" dirty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02</a:t>
            </a:r>
          </a:p>
        </p:txBody>
      </p:sp>
      <p:sp>
        <p:nvSpPr>
          <p:cNvPr id="54" name="TextBox 47"/>
          <p:cNvSpPr txBox="1"/>
          <p:nvPr/>
        </p:nvSpPr>
        <p:spPr>
          <a:xfrm>
            <a:off x="8054975" y="6768887"/>
            <a:ext cx="270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친구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추가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실시간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채팅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보내기</a:t>
            </a:r>
          </a:p>
        </p:txBody>
      </p:sp>
      <p:sp>
        <p:nvSpPr>
          <p:cNvPr id="55" name="TextBox 48"/>
          <p:cNvSpPr txBox="1"/>
          <p:nvPr/>
        </p:nvSpPr>
        <p:spPr>
          <a:xfrm>
            <a:off x="11986358" y="7065947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완료</a:t>
            </a:r>
            <a:endParaRPr lang="ko-KR" sz="2400" b="0" i="0" u="none" strike="noStrike" spc="-100" dirty="0">
              <a:solidFill>
                <a:srgbClr val="D37D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6" name="TextBox 59"/>
          <p:cNvSpPr txBox="1"/>
          <p:nvPr/>
        </p:nvSpPr>
        <p:spPr>
          <a:xfrm>
            <a:off x="3991342" y="4000400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문제 발생</a:t>
            </a:r>
            <a:r>
              <a:rPr lang="en-US" altLang="ko-KR" sz="2400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!</a:t>
            </a:r>
          </a:p>
          <a:p>
            <a:pPr lvl="0" algn="ctr">
              <a:lnSpc>
                <a:spcPct val="140269"/>
              </a:lnSpc>
            </a:pP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구체적인 전투</a:t>
            </a:r>
            <a:endParaRPr lang="en-US" altLang="ko-KR" sz="2400" b="0" i="0" u="none" strike="noStrike" spc="-1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40269"/>
              </a:lnSpc>
            </a:pPr>
            <a:r>
              <a:rPr lang="en-US" altLang="ko-KR" sz="2400" spc="-1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 </a:t>
            </a:r>
            <a:r>
              <a:rPr lang="ko-KR" altLang="en-US" sz="2400" spc="-1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2400" b="0" i="0" u="none" strike="noStrike" spc="-1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7" name="TextBox 60"/>
          <p:cNvSpPr txBox="1"/>
          <p:nvPr/>
        </p:nvSpPr>
        <p:spPr>
          <a:xfrm>
            <a:off x="6995133" y="3971405"/>
            <a:ext cx="4801331" cy="1427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100" dirty="0" err="1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Battle.cs</a:t>
            </a: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</a:t>
            </a:r>
            <a:r>
              <a:rPr lang="ko-KR" altLang="en-US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 err="1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조건문</a:t>
            </a:r>
            <a:r>
              <a:rPr lang="ko-KR" altLang="en-US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이용하여</a:t>
            </a:r>
            <a:endParaRPr lang="en-US" altLang="ko-KR" sz="2400" spc="-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아군 턴</a:t>
            </a:r>
            <a:r>
              <a:rPr lang="en-US" altLang="ko-KR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적군 턴</a:t>
            </a:r>
            <a:r>
              <a:rPr lang="en-US" altLang="ko-KR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대기 턴으로 구분하고</a:t>
            </a:r>
            <a:endParaRPr lang="en-US" altLang="ko-KR" sz="2400" spc="-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 err="1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반복문</a:t>
            </a:r>
            <a:r>
              <a:rPr lang="ko-KR" altLang="en-US" sz="2400" spc="-100" dirty="0" err="1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</a:t>
            </a: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통해 공격 과정 구현 </a:t>
            </a:r>
            <a:endParaRPr lang="en-US" altLang="ko-KR" sz="2400" spc="-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endParaRPr lang="ko-KR" sz="24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8" name="TextBox 61"/>
          <p:cNvSpPr txBox="1"/>
          <p:nvPr/>
        </p:nvSpPr>
        <p:spPr>
          <a:xfrm>
            <a:off x="11986358" y="4175134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400" b="0" i="0" u="none" strike="noStrike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완료</a:t>
            </a:r>
            <a:endParaRPr lang="ko-KR" sz="2400" b="0" i="0" u="none" strike="noStrike" spc="-100" dirty="0">
              <a:solidFill>
                <a:srgbClr val="D37D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9" name="TextBox 78"/>
          <p:cNvSpPr txBox="1"/>
          <p:nvPr/>
        </p:nvSpPr>
        <p:spPr>
          <a:xfrm>
            <a:off x="3793881" y="2183004"/>
            <a:ext cx="6197600" cy="13946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트러블 </a:t>
            </a:r>
            <a:r>
              <a:rPr lang="ko-KR" altLang="en-US" sz="5400" b="1" spc="-300" dirty="0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슈팅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0" name="TextBox 46"/>
          <p:cNvSpPr txBox="1"/>
          <p:nvPr/>
        </p:nvSpPr>
        <p:spPr>
          <a:xfrm>
            <a:off x="8355010" y="3417445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과정</a:t>
            </a:r>
            <a:endParaRPr lang="ko-KR" sz="2400" b="0" i="0" u="none" strike="noStrike" spc="-1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6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116" y="6222787"/>
            <a:ext cx="6085988" cy="2032000"/>
          </a:xfrm>
          <a:prstGeom prst="rect">
            <a:avLst/>
          </a:prstGeom>
        </p:spPr>
      </p:pic>
      <p:pic>
        <p:nvPicPr>
          <p:cNvPr id="6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7871" y="6222787"/>
            <a:ext cx="3382346" cy="2032000"/>
          </a:xfrm>
          <a:prstGeom prst="rect">
            <a:avLst/>
          </a:prstGeom>
        </p:spPr>
      </p:pic>
      <p:sp>
        <p:nvSpPr>
          <p:cNvPr id="51" name="TextBox 44"/>
          <p:cNvSpPr txBox="1"/>
          <p:nvPr/>
        </p:nvSpPr>
        <p:spPr>
          <a:xfrm>
            <a:off x="3621698" y="6869097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{</a:t>
            </a:r>
          </a:p>
        </p:txBody>
      </p:sp>
      <p:sp>
        <p:nvSpPr>
          <p:cNvPr id="52" name="TextBox 45"/>
          <p:cNvSpPr txBox="1"/>
          <p:nvPr/>
        </p:nvSpPr>
        <p:spPr>
          <a:xfrm>
            <a:off x="5787415" y="6904053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}</a:t>
            </a:r>
          </a:p>
        </p:txBody>
      </p:sp>
      <p:sp>
        <p:nvSpPr>
          <p:cNvPr id="53" name="TextBox 46"/>
          <p:cNvSpPr txBox="1"/>
          <p:nvPr/>
        </p:nvSpPr>
        <p:spPr>
          <a:xfrm>
            <a:off x="3983160" y="6996234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문제 발생</a:t>
            </a:r>
            <a:r>
              <a:rPr lang="en-US" altLang="ko-KR" sz="2400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!</a:t>
            </a:r>
          </a:p>
          <a:p>
            <a:pPr lvl="0" algn="ctr">
              <a:lnSpc>
                <a:spcPct val="140269"/>
              </a:lnSpc>
            </a:pPr>
            <a:r>
              <a:rPr lang="ko-KR" altLang="en-US" sz="2400" b="0" i="0" u="none" strike="noStrike" spc="-1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몬스터</a:t>
            </a:r>
            <a:endParaRPr lang="en-US" altLang="ko-KR" sz="2400" b="0" i="0" u="none" strike="noStrike" spc="-1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40269"/>
              </a:lnSpc>
            </a:pPr>
            <a:r>
              <a:rPr lang="ko-KR" altLang="en-US" sz="2400" spc="-1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객체</a:t>
            </a:r>
            <a:r>
              <a:rPr lang="en-US" altLang="ko-KR" sz="2400" spc="-1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2400" b="0" i="0" u="none" strike="noStrike" spc="-1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001263" y="3898800"/>
            <a:ext cx="228600" cy="406400"/>
          </a:xfrm>
          <a:prstGeom prst="rect">
            <a:avLst/>
          </a:prstGeom>
        </p:spPr>
      </p:pic>
      <p:pic>
        <p:nvPicPr>
          <p:cNvPr id="63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97477" y="6749324"/>
            <a:ext cx="228600" cy="406400"/>
          </a:xfrm>
          <a:prstGeom prst="rect">
            <a:avLst/>
          </a:prstGeom>
        </p:spPr>
      </p:pic>
      <p:sp>
        <p:nvSpPr>
          <p:cNvPr id="64" name="TextBox 46"/>
          <p:cNvSpPr txBox="1"/>
          <p:nvPr/>
        </p:nvSpPr>
        <p:spPr>
          <a:xfrm>
            <a:off x="8355010" y="6279937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과정</a:t>
            </a:r>
            <a:endParaRPr lang="ko-KR" sz="2400" b="0" i="0" u="none" strike="noStrike" spc="-1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5" name="TextBox 60"/>
          <p:cNvSpPr txBox="1"/>
          <p:nvPr/>
        </p:nvSpPr>
        <p:spPr>
          <a:xfrm>
            <a:off x="6995133" y="6842995"/>
            <a:ext cx="4801331" cy="1427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100" dirty="0" err="1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Monster.cs</a:t>
            </a: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</a:t>
            </a:r>
            <a:r>
              <a:rPr lang="ko-KR" altLang="en-US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400" spc="-100" dirty="0" err="1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enum</a:t>
            </a:r>
            <a:r>
              <a:rPr lang="en-US" altLang="ko-KR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400" spc="-100" dirty="0" err="1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열거형</a:t>
            </a:r>
            <a:r>
              <a:rPr lang="en-US" altLang="ko-KR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이용하여</a:t>
            </a:r>
            <a:r>
              <a:rPr lang="en-US" altLang="ko-KR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몬스터의 스킬</a:t>
            </a:r>
            <a:r>
              <a:rPr lang="en-US" altLang="ko-KR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공격력 등을 구현하고 </a:t>
            </a:r>
            <a:r>
              <a:rPr lang="ko-KR" altLang="en-US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컬렉션</a:t>
            </a: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통해 정보 저장 </a:t>
            </a:r>
            <a:endParaRPr lang="en-US" altLang="ko-KR" sz="2400" spc="-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endParaRPr lang="ko-KR" sz="24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1993900"/>
            <a:ext cx="7086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2600"/>
              </a:lnSpc>
            </a:pPr>
            <a:r>
              <a:rPr lang="ko-KR" altLang="en-US" sz="36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 </a:t>
            </a:r>
            <a:r>
              <a:rPr lang="ko-KR" altLang="en-US" sz="3600" b="1" spc="-3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완성</a:t>
            </a:r>
            <a:r>
              <a:rPr lang="ko-KR" altLang="en-US" sz="36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소감</a:t>
            </a:r>
            <a:r>
              <a:rPr lang="en-US" sz="36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___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857500"/>
            <a:ext cx="6832600" cy="29273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0" y="3111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31115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500" y="31115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2857500"/>
            <a:ext cx="6832600" cy="29654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3111500"/>
            <a:ext cx="203200" cy="20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0" y="3111500"/>
            <a:ext cx="2032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5100" y="3111500"/>
            <a:ext cx="203200" cy="203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16000" y="977900"/>
            <a:ext cx="1358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43823" y="3538904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성요셉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90723" y="3551604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 err="1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고한백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818423" y="3867150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프로젝트를 성공적으로 완수할 수 있어서</a:t>
            </a:r>
            <a:endParaRPr lang="en-US" altLang="ko-KR" sz="2000" b="0" i="0" u="none" strike="noStrike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82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좋았고 시간관리를 잘할 수 있도록 계획을</a:t>
            </a:r>
            <a:endParaRPr lang="en-US" altLang="ko-KR" sz="20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82600"/>
              </a:lnSpc>
            </a:pPr>
            <a:r>
              <a:rPr lang="ko-KR" altLang="en-US" sz="20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충분히 짜야 </a:t>
            </a:r>
            <a:r>
              <a:rPr lang="ko-KR" altLang="en-US" sz="2000" b="0" i="0" u="none" strike="noStrike" dirty="0" err="1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겠다</a:t>
            </a:r>
            <a:r>
              <a:rPr lang="en-US" sz="20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54223" y="3905250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82600"/>
              </a:lnSpc>
            </a:pPr>
            <a:r>
              <a:rPr lang="en-US" sz="2000" b="0" i="0" u="none" strike="noStrike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 </a:t>
            </a: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팀 프로젝트를 진행하면서 스스로의 부족한 부분을</a:t>
            </a:r>
            <a:endParaRPr lang="en-US" altLang="ko-KR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>
              <a:lnSpc>
                <a:spcPct val="182600"/>
              </a:lnSpc>
            </a:pP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많이 느낄 수 있었다</a:t>
            </a:r>
            <a:r>
              <a:rPr lang="en-US" altLang="ko-KR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하지만 팀원들과 함께 서로 부족한 부분을 채우고 점점 협력하는 법을 익혀가며</a:t>
            </a:r>
            <a:endParaRPr lang="en-US" altLang="ko-KR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>
              <a:lnSpc>
                <a:spcPct val="182600"/>
              </a:lnSpc>
            </a:pP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조금씩 극복해 나가는 좋은 기회가 되었던 것 같다</a:t>
            </a:r>
            <a:r>
              <a:rPr lang="en-US" altLang="ko-KR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b="0" i="0" u="none" strike="noStrike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programming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team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4400" y="850900"/>
            <a:ext cx="2019300" cy="584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598400" y="838200"/>
            <a:ext cx="151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project</a:t>
            </a:r>
          </a:p>
        </p:txBody>
      </p:sp>
      <p:pic>
        <p:nvPicPr>
          <p:cNvPr id="4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5992446"/>
            <a:ext cx="6832600" cy="29273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pic>
        <p:nvPicPr>
          <p:cNvPr id="43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0" y="6246446"/>
            <a:ext cx="203200" cy="203200"/>
          </a:xfrm>
          <a:prstGeom prst="rect">
            <a:avLst/>
          </a:prstGeom>
        </p:spPr>
      </p:pic>
      <p:pic>
        <p:nvPicPr>
          <p:cNvPr id="44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6246446"/>
            <a:ext cx="203200" cy="203200"/>
          </a:xfrm>
          <a:prstGeom prst="rect">
            <a:avLst/>
          </a:prstGeom>
        </p:spPr>
      </p:pic>
      <p:pic>
        <p:nvPicPr>
          <p:cNvPr id="45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500" y="6246446"/>
            <a:ext cx="203200" cy="203200"/>
          </a:xfrm>
          <a:prstGeom prst="rect">
            <a:avLst/>
          </a:prstGeom>
        </p:spPr>
      </p:pic>
      <p:pic>
        <p:nvPicPr>
          <p:cNvPr id="46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5992446"/>
            <a:ext cx="6832600" cy="29654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pic>
        <p:nvPicPr>
          <p:cNvPr id="47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6246446"/>
            <a:ext cx="203200" cy="203200"/>
          </a:xfrm>
          <a:prstGeom prst="rect">
            <a:avLst/>
          </a:prstGeom>
        </p:spPr>
      </p:pic>
      <p:pic>
        <p:nvPicPr>
          <p:cNvPr id="48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0" y="6246446"/>
            <a:ext cx="203200" cy="203200"/>
          </a:xfrm>
          <a:prstGeom prst="rect">
            <a:avLst/>
          </a:prstGeom>
        </p:spPr>
      </p:pic>
      <p:pic>
        <p:nvPicPr>
          <p:cNvPr id="49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5100" y="6246446"/>
            <a:ext cx="203200" cy="203200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2843823" y="6673850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이호영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1" name="TextBox 19"/>
          <p:cNvSpPr txBox="1"/>
          <p:nvPr/>
        </p:nvSpPr>
        <p:spPr>
          <a:xfrm>
            <a:off x="9790723" y="6619142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김동현</a:t>
            </a:r>
            <a:r>
              <a:rPr lang="en-US" altLang="ko-KR" sz="2400" dirty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2" name="TextBox 20"/>
          <p:cNvSpPr txBox="1"/>
          <p:nvPr/>
        </p:nvSpPr>
        <p:spPr>
          <a:xfrm>
            <a:off x="2818423" y="7002096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</a:t>
            </a:r>
            <a:r>
              <a:rPr lang="ko-KR" altLang="en-US" sz="20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콘솔로만 게임을 만들 수 있다는 것이</a:t>
            </a:r>
            <a:endParaRPr lang="en-US" altLang="ko-KR" sz="2000" b="0" i="0" u="none" strike="noStrike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82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신기했고 클래스를 나눠서 협업을 하니 재미있었습니다</a:t>
            </a:r>
            <a:r>
              <a:rPr lang="en-US" altLang="ko-KR" sz="20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lvl="0" algn="l">
              <a:lnSpc>
                <a:spcPct val="1826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그리고 배운 점이 많아서 좋았습니다</a:t>
            </a:r>
            <a:r>
              <a:rPr lang="en-US" altLang="ko-KR" sz="20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b="0" i="0" u="none" strike="noStrike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3" name="TextBox 21"/>
          <p:cNvSpPr txBox="1"/>
          <p:nvPr/>
        </p:nvSpPr>
        <p:spPr>
          <a:xfrm>
            <a:off x="9854223" y="6988419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82600"/>
              </a:lnSpc>
            </a:pPr>
            <a:r>
              <a:rPr lang="en-US" sz="2600" b="0" i="0" u="none" strike="noStrike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처음 팀 별 과제를 하다 보니 뭐를 해야할지 제대로 정하지를 못했는데 다음 과제 때는 무엇을 해야할지 확실하게 정하고 해야겠다</a:t>
            </a:r>
            <a:r>
              <a:rPr lang="en-US" altLang="ko-KR" sz="20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b="0" i="0" u="none" strike="noStrike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32" y="3249115"/>
            <a:ext cx="937119" cy="9224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9" y="3260353"/>
            <a:ext cx="885938" cy="9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517" y="6366119"/>
            <a:ext cx="885938" cy="9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268" y="6414569"/>
            <a:ext cx="944263" cy="9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2476500"/>
            <a:ext cx="7086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en-US" sz="36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</a:rPr>
              <a:t>Q&amp;A ___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1358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4600" y="4457700"/>
            <a:ext cx="13246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9DAEFF"/>
                </a:solidFill>
                <a:latin typeface="SB 어그로 Light" panose="02020603020101020101" pitchFamily="18" charset="-127"/>
              </a:rPr>
              <a:t>Feel free to ask </a:t>
            </a:r>
            <a:r>
              <a:rPr lang="en-US" sz="60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</a:rPr>
              <a:t>any questions!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programming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team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4400" y="850900"/>
            <a:ext cx="2019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598400" y="838200"/>
            <a:ext cx="151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617</Words>
  <Application>Microsoft Office PowerPoint</Application>
  <PresentationFormat>사용자 지정</PresentationFormat>
  <Paragraphs>319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Arial</vt:lpstr>
      <vt:lpstr>SB 어그로 Light</vt:lpstr>
      <vt:lpstr>Elice DigitalBaeum OTF</vt:lpstr>
      <vt:lpstr>Calibri</vt:lpstr>
      <vt:lpstr>SB 어그로 Bold</vt:lpstr>
      <vt:lpstr>굴림</vt:lpstr>
      <vt:lpstr>SB 어그로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GametubeGD</dc:creator>
  <cp:lastModifiedBy>한백 고</cp:lastModifiedBy>
  <cp:revision>35</cp:revision>
  <dcterms:created xsi:type="dcterms:W3CDTF">2006-08-16T00:00:00Z</dcterms:created>
  <dcterms:modified xsi:type="dcterms:W3CDTF">2024-10-04T03:53:38Z</dcterms:modified>
</cp:coreProperties>
</file>